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6" r:id="rId3"/>
    <p:sldId id="259" r:id="rId4"/>
    <p:sldId id="258" r:id="rId5"/>
    <p:sldId id="257" r:id="rId6"/>
    <p:sldId id="260"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50"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9A260-ED51-4489-A3AC-730013824641}" type="datetimeFigureOut">
              <a:rPr lang="fr-FR" smtClean="0"/>
              <a:pPr/>
              <a:t>08/06/2018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8D27F-DCF5-48FB-A6A1-12635AC14BDB}" type="slidenum">
              <a:rPr lang="fr-FR" smtClean="0"/>
              <a:pPr/>
              <a:t>‹N°›</a:t>
            </a:fld>
            <a:endParaRPr lang="fr-FR"/>
          </a:p>
        </p:txBody>
      </p:sp>
    </p:spTree>
    <p:extLst>
      <p:ext uri="{BB962C8B-B14F-4D97-AF65-F5344CB8AC3E}">
        <p14:creationId xmlns:p14="http://schemas.microsoft.com/office/powerpoint/2010/main" xmlns="" val="241053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28D27F-DCF5-48FB-A6A1-12635AC14BDB}" type="slidenum">
              <a:rPr lang="fr-FR" smtClean="0"/>
              <a:pPr/>
              <a:t>5</a:t>
            </a:fld>
            <a:endParaRPr lang="fr-FR"/>
          </a:p>
        </p:txBody>
      </p:sp>
    </p:spTree>
    <p:extLst>
      <p:ext uri="{BB962C8B-B14F-4D97-AF65-F5344CB8AC3E}">
        <p14:creationId xmlns:p14="http://schemas.microsoft.com/office/powerpoint/2010/main" xmlns="" val="179358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B8E84BB-5349-4B02-8BAE-37B4E39321A1}" type="datetimeFigureOut">
              <a:rPr lang="fr-FR" smtClean="0"/>
              <a:pPr/>
              <a:t>08/06/2018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B45D8C-CC1F-448D-A7DD-EBC3747932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E84BB-5349-4B02-8BAE-37B4E39321A1}" type="datetimeFigureOut">
              <a:rPr lang="fr-FR" smtClean="0"/>
              <a:pPr/>
              <a:t>08/06/2018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45D8C-CC1F-448D-A7DD-EBC37479328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atistiques.pole-emploi.org/stmt/public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oe-rexecode.fr/public/Indicateurs-et-Graphiques/Observatoire-de-la-competitivite/Indicateurs-du-cout-de-l-heure-de-travail-en-Europ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egalites.fr/Un-million-de-travailleurs-pauvres-en-France?id_mot=7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ole-emploi.org/files/live/sites/peorg/files/documents/Statistiques-et-analyses/S&amp;I/SI_18013_montant_allocation_chomage_versee_aux_DE_2017jui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ares.travail-emploi.gouv.fr/dares-etudes-et-statistiques/statistiques-de-a-a-z/article/les-depenses-en-faveur-de-l-emploi-et-du-marche-du-travai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908720"/>
            <a:ext cx="7772400" cy="3312368"/>
          </a:xfrm>
        </p:spPr>
        <p:txBody>
          <a:bodyPr>
            <a:noAutofit/>
          </a:bodyPr>
          <a:lstStyle/>
          <a:p>
            <a:r>
              <a:rPr lang="fr-FR" sz="4200" b="1" dirty="0"/>
              <a:t>Chapitre 2.2 (REGARDS CROISES) : </a:t>
            </a:r>
            <a:r>
              <a:rPr lang="fr-FR" dirty="0"/>
              <a:t/>
            </a:r>
            <a:br>
              <a:rPr lang="fr-FR" dirty="0"/>
            </a:br>
            <a:r>
              <a:rPr lang="fr-FR" dirty="0"/>
              <a:t/>
            </a:r>
            <a:br>
              <a:rPr lang="fr-FR" dirty="0"/>
            </a:br>
            <a:r>
              <a:rPr lang="fr-FR" b="1" i="1" dirty="0"/>
              <a:t>Quelles politiques pour l’emploi ? </a:t>
            </a:r>
            <a:r>
              <a:rPr lang="fr-FR" b="1" dirty="0"/>
              <a:t/>
            </a:r>
            <a:br>
              <a:rPr lang="fr-FR" b="1" dirty="0"/>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42852"/>
            <a:ext cx="7772400" cy="1470025"/>
          </a:xfrm>
        </p:spPr>
        <p:txBody>
          <a:bodyPr>
            <a:noAutofit/>
          </a:bodyPr>
          <a:lstStyle/>
          <a:p>
            <a:pPr lvl="0"/>
            <a:r>
              <a:rPr lang="fr-FR" sz="2200" b="1" dirty="0">
                <a:solidFill>
                  <a:srgbClr val="FF0000"/>
                </a:solidFill>
              </a:rPr>
              <a:t>1. Caractérisez l’évolution, entre 1996 et 2018, du nombre de demandeurs d’emploi inscrits à Pôle emploi de catégorie A en France métropolitaine.</a:t>
            </a:r>
          </a:p>
        </p:txBody>
      </p:sp>
      <p:sp>
        <p:nvSpPr>
          <p:cNvPr id="3" name="Sous-titre 2"/>
          <p:cNvSpPr>
            <a:spLocks noGrp="1"/>
          </p:cNvSpPr>
          <p:nvPr>
            <p:ph type="subTitle" idx="1"/>
          </p:nvPr>
        </p:nvSpPr>
        <p:spPr>
          <a:xfrm>
            <a:off x="518381" y="6195169"/>
            <a:ext cx="8208912" cy="864096"/>
          </a:xfrm>
        </p:spPr>
        <p:txBody>
          <a:bodyPr/>
          <a:lstStyle/>
          <a:p>
            <a:r>
              <a:rPr lang="fr-FR" sz="2000" dirty="0">
                <a:hlinkClick r:id="rId2"/>
              </a:rPr>
              <a:t>http://statistiques.pole-emploi.org/stmt/publication</a:t>
            </a:r>
            <a:endParaRPr lang="fr-FR" sz="2000" dirty="0"/>
          </a:p>
          <a:p>
            <a:endParaRPr lang="fr-FR" dirty="0"/>
          </a:p>
        </p:txBody>
      </p:sp>
      <p:pic>
        <p:nvPicPr>
          <p:cNvPr id="5" name="Image 4">
            <a:extLst>
              <a:ext uri="{FF2B5EF4-FFF2-40B4-BE49-F238E27FC236}">
                <a16:creationId xmlns:a16="http://schemas.microsoft.com/office/drawing/2014/main" xmlns="" id="{93D1D299-5593-4B22-BE68-DE9F967EB7A1}"/>
              </a:ext>
            </a:extLst>
          </p:cNvPr>
          <p:cNvPicPr>
            <a:picLocks noChangeAspect="1"/>
          </p:cNvPicPr>
          <p:nvPr/>
        </p:nvPicPr>
        <p:blipFill rotWithShape="1">
          <a:blip r:embed="rId3"/>
          <a:srcRect l="10227" t="19781" r="11413" b="9400"/>
          <a:stretch/>
        </p:blipFill>
        <p:spPr>
          <a:xfrm>
            <a:off x="329239" y="1650380"/>
            <a:ext cx="8498882" cy="43204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784976" cy="724942"/>
          </a:xfrm>
        </p:spPr>
        <p:txBody>
          <a:bodyPr>
            <a:noAutofit/>
          </a:bodyPr>
          <a:lstStyle/>
          <a:p>
            <a:r>
              <a:rPr lang="fr-FR" sz="2200" b="1" dirty="0" smtClean="0">
                <a:solidFill>
                  <a:srgbClr val="FF0000"/>
                </a:solidFill>
              </a:rPr>
              <a:t>2</a:t>
            </a:r>
            <a:r>
              <a:rPr lang="fr-FR" sz="2200" b="1" dirty="0" smtClean="0">
                <a:solidFill>
                  <a:srgbClr val="FF0000"/>
                </a:solidFill>
              </a:rPr>
              <a:t>. </a:t>
            </a:r>
            <a:r>
              <a:rPr lang="fr-FR" sz="2200" b="1" dirty="0">
                <a:solidFill>
                  <a:srgbClr val="FF0000"/>
                </a:solidFill>
              </a:rPr>
              <a:t>Caractérisez l’évolution du coût de l’heure de travail en France et en Allemagne depuis 2000 jusqu’à aujourd’hui. </a:t>
            </a:r>
            <a:r>
              <a:rPr lang="fr-FR" sz="2400" b="1" dirty="0">
                <a:solidFill>
                  <a:srgbClr val="FF0000"/>
                </a:solidFill>
              </a:rPr>
              <a:t/>
            </a:r>
            <a:br>
              <a:rPr lang="fr-FR" sz="2400" b="1" dirty="0">
                <a:solidFill>
                  <a:srgbClr val="FF0000"/>
                </a:solidFill>
              </a:rPr>
            </a:br>
            <a:r>
              <a:rPr lang="fr-FR" sz="2400" b="1" dirty="0">
                <a:solidFill>
                  <a:srgbClr val="FF0000"/>
                </a:solidFill>
              </a:rPr>
              <a:t/>
            </a:r>
            <a:br>
              <a:rPr lang="fr-FR" sz="2400" b="1" dirty="0">
                <a:solidFill>
                  <a:srgbClr val="FF0000"/>
                </a:solidFill>
              </a:rPr>
            </a:br>
            <a:endParaRPr lang="fr-FR" sz="2400" b="1" dirty="0">
              <a:solidFill>
                <a:srgbClr val="FF0000"/>
              </a:solidFill>
            </a:endParaRPr>
          </a:p>
        </p:txBody>
      </p:sp>
      <p:pic>
        <p:nvPicPr>
          <p:cNvPr id="6" name="Image 5">
            <a:extLst>
              <a:ext uri="{FF2B5EF4-FFF2-40B4-BE49-F238E27FC236}">
                <a16:creationId xmlns:a16="http://schemas.microsoft.com/office/drawing/2014/main" xmlns="" id="{FAECB100-D3BD-4041-97BA-BE92B1E4D8D5}"/>
              </a:ext>
            </a:extLst>
          </p:cNvPr>
          <p:cNvPicPr>
            <a:picLocks noChangeAspect="1"/>
          </p:cNvPicPr>
          <p:nvPr/>
        </p:nvPicPr>
        <p:blipFill rotWithShape="1">
          <a:blip r:embed="rId2"/>
          <a:srcRect l="29525" t="26200" r="32675" b="23400"/>
          <a:stretch/>
        </p:blipFill>
        <p:spPr>
          <a:xfrm>
            <a:off x="179512" y="1196752"/>
            <a:ext cx="6192688" cy="4644516"/>
          </a:xfrm>
          <a:prstGeom prst="rect">
            <a:avLst/>
          </a:prstGeom>
        </p:spPr>
      </p:pic>
      <p:sp>
        <p:nvSpPr>
          <p:cNvPr id="7" name="Rectangle 6">
            <a:extLst>
              <a:ext uri="{FF2B5EF4-FFF2-40B4-BE49-F238E27FC236}">
                <a16:creationId xmlns:a16="http://schemas.microsoft.com/office/drawing/2014/main" xmlns="" id="{0B551046-8D0F-420C-80A8-17676244D2D6}"/>
              </a:ext>
            </a:extLst>
          </p:cNvPr>
          <p:cNvSpPr/>
          <p:nvPr/>
        </p:nvSpPr>
        <p:spPr>
          <a:xfrm>
            <a:off x="755576" y="5963785"/>
            <a:ext cx="7488832" cy="923330"/>
          </a:xfrm>
          <a:prstGeom prst="rect">
            <a:avLst/>
          </a:prstGeom>
        </p:spPr>
        <p:txBody>
          <a:bodyPr wrap="square">
            <a:spAutoFit/>
          </a:bodyPr>
          <a:lstStyle/>
          <a:p>
            <a:r>
              <a:rPr lang="fr-FR" dirty="0">
                <a:hlinkClick r:id="rId3"/>
              </a:rPr>
              <a:t>http://www.coe-rexecode.fr/public/Indicateurs-et-Graphiques/Observatoire-de-la-competitivite/Indicateurs-du-cout-de-l-heure-de-travail-en-Europe</a:t>
            </a:r>
            <a:endParaRPr lang="fr-FR" dirty="0"/>
          </a:p>
          <a:p>
            <a:endParaRPr lang="fr-FR" dirty="0"/>
          </a:p>
        </p:txBody>
      </p:sp>
      <p:sp>
        <p:nvSpPr>
          <p:cNvPr id="8" name="Rectangle 7">
            <a:extLst>
              <a:ext uri="{FF2B5EF4-FFF2-40B4-BE49-F238E27FC236}">
                <a16:creationId xmlns:a16="http://schemas.microsoft.com/office/drawing/2014/main" xmlns="" id="{FD24C47B-4786-4760-AA1C-E7F92D073CBC}"/>
              </a:ext>
            </a:extLst>
          </p:cNvPr>
          <p:cNvSpPr/>
          <p:nvPr/>
        </p:nvSpPr>
        <p:spPr>
          <a:xfrm>
            <a:off x="6372200" y="1268760"/>
            <a:ext cx="2592288" cy="3693319"/>
          </a:xfrm>
          <a:prstGeom prst="rect">
            <a:avLst/>
          </a:prstGeom>
        </p:spPr>
        <p:txBody>
          <a:bodyPr wrap="square">
            <a:spAutoFit/>
          </a:bodyPr>
          <a:lstStyle/>
          <a:p>
            <a:pPr marL="285750" indent="-285750">
              <a:buFontTx/>
              <a:buChar char="-"/>
            </a:pPr>
            <a:r>
              <a:rPr lang="fr-FR" dirty="0">
                <a:solidFill>
                  <a:srgbClr val="000000"/>
                </a:solidFill>
                <a:latin typeface="+mj-lt"/>
              </a:rPr>
              <a:t>Pour la France, </a:t>
            </a:r>
            <a:r>
              <a:rPr lang="fr-FR" b="1" dirty="0">
                <a:solidFill>
                  <a:srgbClr val="000000"/>
                </a:solidFill>
                <a:latin typeface="+mj-lt"/>
              </a:rPr>
              <a:t>le coût de l'heure de travail dans l'ensemble des secteurs marchands ressort à 37,5€, </a:t>
            </a:r>
            <a:r>
              <a:rPr lang="fr-FR" dirty="0">
                <a:solidFill>
                  <a:srgbClr val="000000"/>
                </a:solidFill>
                <a:latin typeface="+mj-lt"/>
              </a:rPr>
              <a:t>progressant de 1,9% sur un an.</a:t>
            </a:r>
          </a:p>
          <a:p>
            <a:pPr marL="285750" indent="-285750">
              <a:buFontTx/>
              <a:buChar char="-"/>
            </a:pPr>
            <a:r>
              <a:rPr lang="fr-FR" dirty="0"/>
              <a:t>Il est de 36,0€ en Allemagne, en hausse de 1,8% sur un an. Il augmente de 1,4% en Espagne et de 0,2% en Italie.</a:t>
            </a:r>
            <a:endParaRPr lang="fr-F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02270"/>
            <a:ext cx="8229600" cy="864096"/>
          </a:xfrm>
        </p:spPr>
        <p:txBody>
          <a:bodyPr>
            <a:normAutofit fontScale="90000"/>
          </a:bodyPr>
          <a:lstStyle/>
          <a:p>
            <a:r>
              <a:rPr lang="fr-FR" sz="2400" b="1" dirty="0">
                <a:solidFill>
                  <a:srgbClr val="FF0000"/>
                </a:solidFill>
              </a:rPr>
              <a:t>3. A combien s’élève le nombre de travailleurs pauvres en France au milieu des années 2010 ? </a:t>
            </a:r>
            <a:r>
              <a:rPr lang="fr-FR" dirty="0"/>
              <a:t/>
            </a:r>
            <a:br>
              <a:rPr lang="fr-FR" dirty="0"/>
            </a:br>
            <a:r>
              <a:rPr lang="fr-FR" dirty="0"/>
              <a:t/>
            </a:r>
            <a:br>
              <a:rPr lang="fr-FR" dirty="0"/>
            </a:br>
            <a:endParaRPr lang="fr-FR" dirty="0"/>
          </a:p>
        </p:txBody>
      </p:sp>
      <p:sp>
        <p:nvSpPr>
          <p:cNvPr id="16" name="ZoneTexte 15"/>
          <p:cNvSpPr txBox="1"/>
          <p:nvPr/>
        </p:nvSpPr>
        <p:spPr>
          <a:xfrm>
            <a:off x="492800" y="6068410"/>
            <a:ext cx="8229600" cy="646331"/>
          </a:xfrm>
          <a:prstGeom prst="rect">
            <a:avLst/>
          </a:prstGeom>
          <a:noFill/>
        </p:spPr>
        <p:txBody>
          <a:bodyPr wrap="square" rtlCol="0">
            <a:spAutoFit/>
          </a:bodyPr>
          <a:lstStyle/>
          <a:p>
            <a:r>
              <a:rPr lang="fr-FR" dirty="0">
                <a:hlinkClick r:id="rId2"/>
              </a:rPr>
              <a:t>https://www.inegalites.fr/Un-million-de-travailleurs-pauvres-en-France?id_mot=76</a:t>
            </a:r>
            <a:endParaRPr lang="fr-FR" dirty="0"/>
          </a:p>
          <a:p>
            <a:endParaRPr lang="fr-FR" dirty="0"/>
          </a:p>
        </p:txBody>
      </p:sp>
      <p:pic>
        <p:nvPicPr>
          <p:cNvPr id="5" name="Image 4">
            <a:extLst>
              <a:ext uri="{FF2B5EF4-FFF2-40B4-BE49-F238E27FC236}">
                <a16:creationId xmlns:a16="http://schemas.microsoft.com/office/drawing/2014/main" xmlns="" id="{C7262CC5-FB18-44C6-B07B-40F32461EA21}"/>
              </a:ext>
            </a:extLst>
          </p:cNvPr>
          <p:cNvPicPr>
            <a:picLocks noChangeAspect="1"/>
          </p:cNvPicPr>
          <p:nvPr/>
        </p:nvPicPr>
        <p:blipFill rotWithShape="1">
          <a:blip r:embed="rId3"/>
          <a:srcRect l="50399" t="32941" r="18889" b="16660"/>
          <a:stretch/>
        </p:blipFill>
        <p:spPr>
          <a:xfrm>
            <a:off x="755576" y="1124744"/>
            <a:ext cx="5400600" cy="4985170"/>
          </a:xfrm>
          <a:prstGeom prst="rect">
            <a:avLst/>
          </a:prstGeom>
        </p:spPr>
      </p:pic>
      <p:sp>
        <p:nvSpPr>
          <p:cNvPr id="7" name="ZoneTexte 6">
            <a:extLst>
              <a:ext uri="{FF2B5EF4-FFF2-40B4-BE49-F238E27FC236}">
                <a16:creationId xmlns:a16="http://schemas.microsoft.com/office/drawing/2014/main" xmlns="" id="{A021F75E-073D-4741-9241-47F94DE8263E}"/>
              </a:ext>
            </a:extLst>
          </p:cNvPr>
          <p:cNvSpPr txBox="1"/>
          <p:nvPr/>
        </p:nvSpPr>
        <p:spPr>
          <a:xfrm>
            <a:off x="6228184" y="1593613"/>
            <a:ext cx="2232248" cy="3139321"/>
          </a:xfrm>
          <a:prstGeom prst="rect">
            <a:avLst/>
          </a:prstGeom>
          <a:noFill/>
        </p:spPr>
        <p:txBody>
          <a:bodyPr wrap="square" rtlCol="0">
            <a:spAutoFit/>
          </a:bodyPr>
          <a:lstStyle/>
          <a:p>
            <a:r>
              <a:rPr lang="fr-FR" dirty="0"/>
              <a:t>En France, en 2013, le nombre de travailleurs pauvres au seuil de 50% du revenu médian s’élève à 1,044 millions d’individus. Au seuil de 60% du revenu médian, ils sont 1, 953 millions individus.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800200"/>
          </a:xfrm>
        </p:spPr>
        <p:txBody>
          <a:bodyPr>
            <a:normAutofit/>
          </a:bodyPr>
          <a:lstStyle/>
          <a:p>
            <a:r>
              <a:rPr lang="fr-FR" sz="2200" b="1" dirty="0">
                <a:solidFill>
                  <a:srgbClr val="FF0000"/>
                </a:solidFill>
              </a:rPr>
              <a:t>4</a:t>
            </a:r>
            <a:r>
              <a:rPr lang="fr-FR" sz="2200" b="1" dirty="0" smtClean="0">
                <a:solidFill>
                  <a:srgbClr val="FF0000"/>
                </a:solidFill>
              </a:rPr>
              <a:t>. </a:t>
            </a:r>
            <a:r>
              <a:rPr lang="fr-FR" sz="2200" b="1" dirty="0">
                <a:solidFill>
                  <a:srgbClr val="FF0000"/>
                </a:solidFill>
              </a:rPr>
              <a:t>Quel est le montant mensuel brut médian de l’allocation chômage versée aux demandeurs d’emploi indemnisés par l’Assurance chômage en 2016-2017 ? </a:t>
            </a:r>
            <a:r>
              <a:rPr lang="fr-FR" sz="2200" dirty="0"/>
              <a:t/>
            </a:r>
            <a:br>
              <a:rPr lang="fr-FR" sz="2200" dirty="0"/>
            </a:br>
            <a:endParaRPr lang="fr-FR" sz="2200" dirty="0"/>
          </a:p>
        </p:txBody>
      </p:sp>
      <p:sp>
        <p:nvSpPr>
          <p:cNvPr id="6" name="ZoneTexte 5"/>
          <p:cNvSpPr txBox="1"/>
          <p:nvPr/>
        </p:nvSpPr>
        <p:spPr>
          <a:xfrm>
            <a:off x="323528" y="5903695"/>
            <a:ext cx="8373616" cy="923330"/>
          </a:xfrm>
          <a:prstGeom prst="rect">
            <a:avLst/>
          </a:prstGeom>
          <a:noFill/>
        </p:spPr>
        <p:txBody>
          <a:bodyPr wrap="square" rtlCol="0">
            <a:spAutoFit/>
          </a:bodyPr>
          <a:lstStyle/>
          <a:p>
            <a:r>
              <a:rPr lang="fr-FR" dirty="0">
                <a:hlinkClick r:id="rId3"/>
              </a:rPr>
              <a:t>http://pole-emploi.org/files/live/sites/peorg/files/documents/Statistiques-et-analyses/S%26I/SI_18013_montant_allocation_chomage_versee_aux_DE_2017juin.pdf</a:t>
            </a:r>
            <a:endParaRPr lang="fr-FR" dirty="0"/>
          </a:p>
          <a:p>
            <a:endParaRPr lang="fr-FR" dirty="0"/>
          </a:p>
        </p:txBody>
      </p:sp>
      <p:sp>
        <p:nvSpPr>
          <p:cNvPr id="7" name="ZoneTexte 6"/>
          <p:cNvSpPr txBox="1"/>
          <p:nvPr/>
        </p:nvSpPr>
        <p:spPr>
          <a:xfrm>
            <a:off x="1115616" y="5297739"/>
            <a:ext cx="6552728" cy="646331"/>
          </a:xfrm>
          <a:prstGeom prst="rect">
            <a:avLst/>
          </a:prstGeom>
          <a:noFill/>
        </p:spPr>
        <p:txBody>
          <a:bodyPr wrap="square" rtlCol="0">
            <a:spAutoFit/>
          </a:bodyPr>
          <a:lstStyle/>
          <a:p>
            <a:r>
              <a:rPr lang="fr-FR" dirty="0"/>
              <a:t>Pour un demandeur d’emploi indemnisé sur deux, le montant de l’allocation est inférieur à 1 056 euros en juin 2017.</a:t>
            </a:r>
          </a:p>
        </p:txBody>
      </p:sp>
      <p:pic>
        <p:nvPicPr>
          <p:cNvPr id="5" name="Image 4">
            <a:extLst>
              <a:ext uri="{FF2B5EF4-FFF2-40B4-BE49-F238E27FC236}">
                <a16:creationId xmlns:a16="http://schemas.microsoft.com/office/drawing/2014/main" xmlns="" id="{1AB8EB89-8CC6-4A97-BC07-396244C80FF5}"/>
              </a:ext>
            </a:extLst>
          </p:cNvPr>
          <p:cNvPicPr>
            <a:picLocks noChangeAspect="1"/>
          </p:cNvPicPr>
          <p:nvPr/>
        </p:nvPicPr>
        <p:blipFill rotWithShape="1">
          <a:blip r:embed="rId4"/>
          <a:srcRect l="24013" t="40945" r="25588" b="17801"/>
          <a:stretch/>
        </p:blipFill>
        <p:spPr>
          <a:xfrm>
            <a:off x="552887" y="1527090"/>
            <a:ext cx="8261491" cy="38038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714356"/>
            <a:ext cx="8229600" cy="1426170"/>
          </a:xfrm>
        </p:spPr>
        <p:txBody>
          <a:bodyPr>
            <a:normAutofit fontScale="90000"/>
          </a:bodyPr>
          <a:lstStyle/>
          <a:p>
            <a:r>
              <a:rPr lang="fr-FR" sz="2700" b="1" dirty="0">
                <a:solidFill>
                  <a:srgbClr val="FF0000"/>
                </a:solidFill>
              </a:rPr>
              <a:t>5. </a:t>
            </a:r>
            <a:r>
              <a:rPr lang="fr-FR" sz="2400" b="1" dirty="0" smtClean="0">
                <a:solidFill>
                  <a:srgbClr val="FF0000"/>
                </a:solidFill>
              </a:rPr>
              <a:t>A l’aide des données statistiques de votre choix, montrez comment ont évolué, en France, les dépenses pour l’emploi et le marché du travail depuis les années 2000 jusqu’au milieu des années 2010.</a:t>
            </a:r>
            <a:br>
              <a:rPr lang="fr-FR" sz="2400" b="1" dirty="0" smtClean="0">
                <a:solidFill>
                  <a:srgbClr val="FF0000"/>
                </a:solidFill>
              </a:rPr>
            </a:br>
            <a:r>
              <a:rPr lang="fr-FR" dirty="0"/>
              <a:t/>
            </a:r>
            <a:br>
              <a:rPr lang="fr-FR" dirty="0"/>
            </a:br>
            <a:endParaRPr lang="fr-FR" dirty="0"/>
          </a:p>
        </p:txBody>
      </p:sp>
      <p:sp>
        <p:nvSpPr>
          <p:cNvPr id="5" name="ZoneTexte 4"/>
          <p:cNvSpPr txBox="1"/>
          <p:nvPr/>
        </p:nvSpPr>
        <p:spPr>
          <a:xfrm>
            <a:off x="714348" y="6000768"/>
            <a:ext cx="7572428" cy="923330"/>
          </a:xfrm>
          <a:prstGeom prst="rect">
            <a:avLst/>
          </a:prstGeom>
          <a:noFill/>
        </p:spPr>
        <p:txBody>
          <a:bodyPr wrap="square" rtlCol="0">
            <a:spAutoFit/>
          </a:bodyPr>
          <a:lstStyle/>
          <a:p>
            <a:r>
              <a:rPr lang="fr-FR" dirty="0" smtClean="0">
                <a:hlinkClick r:id="rId2"/>
              </a:rPr>
              <a:t>http://</a:t>
            </a:r>
            <a:r>
              <a:rPr lang="fr-FR" dirty="0" smtClean="0">
                <a:hlinkClick r:id="rId2"/>
              </a:rPr>
              <a:t>dares.travail-emploi.gouv.fr/dares-etudes-et-statistiques/statistiques-de-a-a-z/article/les-depenses-en-faveur-de-l-emploi-et-du-marche-du-travail</a:t>
            </a:r>
            <a:endParaRPr lang="fr-FR" dirty="0" smtClean="0"/>
          </a:p>
          <a:p>
            <a:endParaRPr lang="fr-FR" dirty="0"/>
          </a:p>
        </p:txBody>
      </p:sp>
      <p:pic>
        <p:nvPicPr>
          <p:cNvPr id="1026" name="Picture 2"/>
          <p:cNvPicPr>
            <a:picLocks noChangeAspect="1" noChangeArrowheads="1"/>
          </p:cNvPicPr>
          <p:nvPr/>
        </p:nvPicPr>
        <p:blipFill>
          <a:blip r:embed="rId3"/>
          <a:srcRect/>
          <a:stretch>
            <a:fillRect/>
          </a:stretch>
        </p:blipFill>
        <p:spPr bwMode="auto">
          <a:xfrm>
            <a:off x="142844" y="1785926"/>
            <a:ext cx="8867806" cy="2709087"/>
          </a:xfrm>
          <a:prstGeom prst="rect">
            <a:avLst/>
          </a:prstGeom>
          <a:noFill/>
          <a:ln w="9525">
            <a:noFill/>
            <a:miter lim="800000"/>
            <a:headEnd/>
            <a:tailEnd/>
          </a:ln>
          <a:effectLst/>
        </p:spPr>
      </p:pic>
      <p:sp>
        <p:nvSpPr>
          <p:cNvPr id="7" name="ZoneTexte 6"/>
          <p:cNvSpPr txBox="1"/>
          <p:nvPr/>
        </p:nvSpPr>
        <p:spPr>
          <a:xfrm>
            <a:off x="500034" y="4429132"/>
            <a:ext cx="8072494" cy="1600438"/>
          </a:xfrm>
          <a:prstGeom prst="rect">
            <a:avLst/>
          </a:prstGeom>
          <a:noFill/>
        </p:spPr>
        <p:txBody>
          <a:bodyPr wrap="square" rtlCol="0">
            <a:spAutoFit/>
          </a:bodyPr>
          <a:lstStyle/>
          <a:p>
            <a:r>
              <a:rPr lang="fr-FR" sz="1000" b="1" dirty="0" smtClean="0">
                <a:solidFill>
                  <a:srgbClr val="FF0000"/>
                </a:solidFill>
              </a:rPr>
              <a:t>Remarque :</a:t>
            </a:r>
          </a:p>
          <a:p>
            <a:r>
              <a:rPr lang="fr-FR" sz="800" b="1" u="sng" dirty="0" smtClean="0"/>
              <a:t>Les </a:t>
            </a:r>
            <a:r>
              <a:rPr lang="fr-FR" sz="800" b="1" u="sng" dirty="0" smtClean="0"/>
              <a:t>dépenses générales</a:t>
            </a:r>
          </a:p>
          <a:p>
            <a:r>
              <a:rPr lang="fr-FR" sz="800" dirty="0" smtClean="0"/>
              <a:t>Le champ des dépenses générales en faveur de l’emploi et du marché du travail recouvre </a:t>
            </a:r>
            <a:r>
              <a:rPr lang="fr-FR" sz="800" b="1" dirty="0" smtClean="0"/>
              <a:t>les allégements généraux de cotisations sociales ou d’impôt en faveur des bas salaires ou des heures supplémentaires</a:t>
            </a:r>
            <a:r>
              <a:rPr lang="fr-FR" sz="800" dirty="0" smtClean="0"/>
              <a:t>, les </a:t>
            </a:r>
            <a:r>
              <a:rPr lang="fr-FR" sz="800" b="1" dirty="0" smtClean="0"/>
              <a:t>incitations financières à l’emploi</a:t>
            </a:r>
            <a:r>
              <a:rPr lang="fr-FR" sz="800" dirty="0" smtClean="0"/>
              <a:t> et </a:t>
            </a:r>
            <a:r>
              <a:rPr lang="fr-FR" sz="800" b="1" dirty="0" smtClean="0"/>
              <a:t>les exonérations de cotisations sociales ou fiscales en faveur de certaines zones géographiques</a:t>
            </a:r>
            <a:r>
              <a:rPr lang="fr-FR" sz="800" dirty="0" smtClean="0"/>
              <a:t> (zones urbaines sensibles, zones franches urbaines…) </a:t>
            </a:r>
            <a:r>
              <a:rPr lang="fr-FR" sz="800" b="1" dirty="0" smtClean="0"/>
              <a:t>ou de certains secteurs </a:t>
            </a:r>
            <a:r>
              <a:rPr lang="fr-FR" sz="800" dirty="0" smtClean="0"/>
              <a:t>(hôtels-cafés-restaurants, services à la personne, secteur agricole…)</a:t>
            </a:r>
          </a:p>
          <a:p>
            <a:r>
              <a:rPr lang="fr-FR" sz="800" dirty="0" smtClean="0"/>
              <a:t> </a:t>
            </a:r>
          </a:p>
          <a:p>
            <a:r>
              <a:rPr lang="fr-FR" sz="800" b="1" u="sng" dirty="0" smtClean="0"/>
              <a:t>Les dépenses ciblées</a:t>
            </a:r>
          </a:p>
          <a:p>
            <a:r>
              <a:rPr lang="fr-FR" sz="800" dirty="0" smtClean="0"/>
              <a:t>Le champ des dépenses ciblées en faveur des politiques du marché du travail (</a:t>
            </a:r>
            <a:r>
              <a:rPr lang="fr-FR" sz="800" b="1" dirty="0" smtClean="0"/>
              <a:t>emplois aidés, accompagnement et formation des demandeurs d’emploi, indemnisation du chômage et préretraites</a:t>
            </a:r>
            <a:r>
              <a:rPr lang="fr-FR" sz="800" dirty="0" smtClean="0"/>
              <a:t>) est défini au regard de la nomenclature de la base de données Politiques du marché du travail (PMT) établie au niveau européen par Eurostat à partir de 1996.</a:t>
            </a:r>
          </a:p>
          <a:p>
            <a:r>
              <a:rPr lang="fr-FR" sz="800" dirty="0" smtClean="0"/>
              <a:t>Tel que défini, il couvre les « interventions publiques sur le marché du travail visant à permettre un fonctionnement efficace de celui-ci et à corriger des déséquilibres, et qui peuvent être distinguées d’autres interventions plus générales de la politique de l’emploi dans la mesure où elles agissent de façon sélective en favorisant des groupes particuliers sur le marché du travail. </a:t>
            </a:r>
            <a:r>
              <a:rPr lang="fr-FR" sz="800" dirty="0" smtClean="0"/>
              <a:t>»</a:t>
            </a:r>
            <a:endParaRPr lang="fr-FR" sz="8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350</Words>
  <Application>Microsoft Office PowerPoint</Application>
  <PresentationFormat>Affichage à l'écran (4:3)</PresentationFormat>
  <Paragraphs>23</Paragraphs>
  <Slides>6</Slides>
  <Notes>1</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Chapitre 2.2 (REGARDS CROISES) :   Quelles politiques pour l’emploi ?  </vt:lpstr>
      <vt:lpstr>1. Caractérisez l’évolution, entre 1996 et 2018, du nombre de demandeurs d’emploi inscrits à Pôle emploi de catégorie A en France métropolitaine.</vt:lpstr>
      <vt:lpstr>2. Caractérisez l’évolution du coût de l’heure de travail en France et en Allemagne depuis 2000 jusqu’à aujourd’hui.   </vt:lpstr>
      <vt:lpstr>3. A combien s’élève le nombre de travailleurs pauvres en France au milieu des années 2010 ?   </vt:lpstr>
      <vt:lpstr>4. Quel est le montant mensuel brut médian de l’allocation chômage versée aux demandeurs d’emploi indemnisés par l’Assurance chômage en 2016-2017 ?  </vt:lpstr>
      <vt:lpstr>5. A l’aide des données statistiques de votre choix, montrez comment ont évolué, en France, les dépenses pour l’emploi et le marché du travail depuis les années 2000 jusqu’au milieu des années 2010.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Caractérisez l'isolement social des jeunes de 15 à 30 ans, en France en 2017.</dc:title>
  <dc:creator>Windows User</dc:creator>
  <cp:lastModifiedBy>admin.profil</cp:lastModifiedBy>
  <cp:revision>25</cp:revision>
  <dcterms:created xsi:type="dcterms:W3CDTF">2018-05-29T18:23:56Z</dcterms:created>
  <dcterms:modified xsi:type="dcterms:W3CDTF">2018-06-08T07:33:30Z</dcterms:modified>
</cp:coreProperties>
</file>