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EAC-41CD-48BA-B9C1-2CBF13339DD3}" type="datetimeFigureOut">
              <a:rPr lang="fr-FR" smtClean="0"/>
              <a:t>27/05/2018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CA76-87B1-4E05-BE2B-9FDB83A51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9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EAC-41CD-48BA-B9C1-2CBF13339DD3}" type="datetimeFigureOut">
              <a:rPr lang="fr-FR" smtClean="0"/>
              <a:t>27/05/2018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CA76-87B1-4E05-BE2B-9FDB83A51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62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EAC-41CD-48BA-B9C1-2CBF13339DD3}" type="datetimeFigureOut">
              <a:rPr lang="fr-FR" smtClean="0"/>
              <a:t>27/05/2018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CA76-87B1-4E05-BE2B-9FDB83A51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41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EAC-41CD-48BA-B9C1-2CBF13339DD3}" type="datetimeFigureOut">
              <a:rPr lang="fr-FR" smtClean="0"/>
              <a:t>27/05/2018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CA76-87B1-4E05-BE2B-9FDB83A51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28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EAC-41CD-48BA-B9C1-2CBF13339DD3}" type="datetimeFigureOut">
              <a:rPr lang="fr-FR" smtClean="0"/>
              <a:t>27/05/2018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CA76-87B1-4E05-BE2B-9FDB83A51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03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EAC-41CD-48BA-B9C1-2CBF13339DD3}" type="datetimeFigureOut">
              <a:rPr lang="fr-FR" smtClean="0"/>
              <a:t>27/05/2018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CA76-87B1-4E05-BE2B-9FDB83A51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19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EAC-41CD-48BA-B9C1-2CBF13339DD3}" type="datetimeFigureOut">
              <a:rPr lang="fr-FR" smtClean="0"/>
              <a:t>27/05/2018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CA76-87B1-4E05-BE2B-9FDB83A51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13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EAC-41CD-48BA-B9C1-2CBF13339DD3}" type="datetimeFigureOut">
              <a:rPr lang="fr-FR" smtClean="0"/>
              <a:t>27/05/2018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CA76-87B1-4E05-BE2B-9FDB83A51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70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EAC-41CD-48BA-B9C1-2CBF13339DD3}" type="datetimeFigureOut">
              <a:rPr lang="fr-FR" smtClean="0"/>
              <a:t>27/05/2018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CA76-87B1-4E05-BE2B-9FDB83A51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5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EAC-41CD-48BA-B9C1-2CBF13339DD3}" type="datetimeFigureOut">
              <a:rPr lang="fr-FR" smtClean="0"/>
              <a:t>27/05/2018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CA76-87B1-4E05-BE2B-9FDB83A51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53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EAC-41CD-48BA-B9C1-2CBF13339DD3}" type="datetimeFigureOut">
              <a:rPr lang="fr-FR" smtClean="0"/>
              <a:t>27/05/2018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CA76-87B1-4E05-BE2B-9FDB83A51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07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09EAC-41CD-48BA-B9C1-2CBF13339DD3}" type="datetimeFigureOut">
              <a:rPr lang="fr-FR" smtClean="0"/>
              <a:t>27/05/2018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8CA76-87B1-4E05-BE2B-9FDB83A51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66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insee.fr/fr/statistiques/289785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/>
              <a:t/>
            </a:r>
            <a:br>
              <a:rPr lang="fr-FR" b="1" dirty="0"/>
            </a:br>
            <a:r>
              <a:rPr lang="fr-FR" b="1" dirty="0" smtClean="0"/>
              <a:t>Chapitre SOCIO 1.2- Comment rendre compte de la mobilité sociale ?</a:t>
            </a:r>
            <a:br>
              <a:rPr lang="fr-FR" b="1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14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/>
              <a:t/>
            </a:r>
            <a:br>
              <a:rPr lang="fr-FR" sz="3100" b="1" dirty="0"/>
            </a:br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2200" b="1" dirty="0" smtClean="0"/>
              <a:t>1. Selon </a:t>
            </a:r>
            <a:r>
              <a:rPr lang="fr-FR" sz="2200" b="1" dirty="0"/>
              <a:t>l’enquête FQP, INSEE, en 2014/2015 quel était le pourcentage d’ « hommes employés et ouvriers non qualifiés » ? (Hommes âgés de de 30 à 59 ans</a:t>
            </a:r>
            <a:r>
              <a:rPr lang="fr-FR" sz="2200" b="1" dirty="0" smtClean="0"/>
              <a:t>)</a:t>
            </a:r>
            <a:br>
              <a:rPr lang="fr-FR" sz="2200" b="1" dirty="0" smtClean="0"/>
            </a:br>
            <a:r>
              <a:rPr lang="fr-FR" sz="2200" b="1" dirty="0" smtClean="0">
                <a:hlinkClick r:id="rId2"/>
              </a:rPr>
              <a:t>https://www.insee.fr/fr/statistiques/2897850</a:t>
            </a:r>
            <a:r>
              <a:rPr lang="fr-FR" sz="2200" b="1" dirty="0" smtClean="0"/>
              <a:t/>
            </a:r>
            <a:br>
              <a:rPr lang="fr-FR" sz="2200" b="1" dirty="0" smtClean="0"/>
            </a:br>
            <a:r>
              <a:rPr lang="fr-FR" sz="3100" dirty="0"/>
              <a:t/>
            </a:r>
            <a:br>
              <a:rPr lang="fr-FR" sz="3100" dirty="0"/>
            </a:br>
            <a:r>
              <a:rPr lang="fr-FR" b="1" dirty="0"/>
              <a:t> 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 rotWithShape="1">
          <a:blip r:embed="rId3"/>
          <a:srcRect l="9921" t="16740" r="28902" b="27253"/>
          <a:stretch/>
        </p:blipFill>
        <p:spPr bwMode="auto">
          <a:xfrm>
            <a:off x="107504" y="1600200"/>
            <a:ext cx="8712968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432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dirty="0" smtClean="0"/>
              <a:t>2. </a:t>
            </a:r>
            <a:r>
              <a:rPr lang="fr-FR" sz="3100" b="1" dirty="0"/>
              <a:t>En 2014/2015, combien d’individus estiment avoir « à peu près » le même statut que leur père?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12633" t="11367" r="33176" b="10306"/>
          <a:stretch/>
        </p:blipFill>
        <p:spPr bwMode="auto">
          <a:xfrm>
            <a:off x="755576" y="1196752"/>
            <a:ext cx="7488832" cy="55446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908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dirty="0" smtClean="0"/>
              <a:t/>
            </a:r>
            <a:br>
              <a:rPr lang="fr-FR" sz="3100" dirty="0" smtClean="0"/>
            </a:br>
            <a:r>
              <a:rPr lang="fr-FR" sz="3100" dirty="0"/>
              <a:t/>
            </a:r>
            <a:br>
              <a:rPr lang="fr-FR" sz="3100" dirty="0"/>
            </a:br>
            <a:r>
              <a:rPr lang="fr-FR" sz="3100" dirty="0" smtClean="0"/>
              <a:t>3.</a:t>
            </a:r>
            <a:r>
              <a:rPr lang="fr-FR" sz="3100" b="1" dirty="0"/>
              <a:t> Concernant la mobilité sociale observée, quel est le pourcentage d’hommes qui connaissent une mobilité ascendante  ?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 </a:t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27117" t="37117" r="30886" b="43166"/>
          <a:stretch/>
        </p:blipFill>
        <p:spPr bwMode="auto">
          <a:xfrm>
            <a:off x="827584" y="1844824"/>
            <a:ext cx="7488832" cy="424847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222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100" dirty="0" smtClean="0"/>
              <a:t/>
            </a:r>
            <a:br>
              <a:rPr lang="fr-FR" sz="3100" dirty="0" smtClean="0"/>
            </a:br>
            <a:r>
              <a:rPr lang="fr-FR" sz="3100" dirty="0"/>
              <a:t/>
            </a:r>
            <a:br>
              <a:rPr lang="fr-FR" sz="3100" dirty="0"/>
            </a:br>
            <a:r>
              <a:rPr lang="fr-FR" sz="3100" dirty="0" smtClean="0"/>
              <a:t/>
            </a:r>
            <a:br>
              <a:rPr lang="fr-FR" sz="3100" dirty="0" smtClean="0"/>
            </a:br>
            <a:r>
              <a:rPr lang="fr-FR" sz="3100" dirty="0" smtClean="0"/>
              <a:t>4.</a:t>
            </a:r>
            <a:r>
              <a:rPr lang="fr-FR" sz="3100" b="1" dirty="0"/>
              <a:t> Quel pourcentage d’individus qui connaissent une mobilité descendante se sentent déclassés par rapport à leur père ? (données 2014-2015)</a:t>
            </a:r>
            <a:r>
              <a:rPr lang="fr-FR" sz="3100" dirty="0"/>
              <a:t/>
            </a:r>
            <a:br>
              <a:rPr lang="fr-FR" sz="3100" dirty="0"/>
            </a:br>
            <a:r>
              <a:rPr lang="fr-FR" b="1" dirty="0"/>
              <a:t>.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/>
          <a:srcRect l="9921" t="13020" r="30720" b="5553"/>
          <a:stretch/>
        </p:blipFill>
        <p:spPr bwMode="auto">
          <a:xfrm>
            <a:off x="683568" y="1600200"/>
            <a:ext cx="7632848" cy="5141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147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5.</a:t>
            </a:r>
            <a:r>
              <a:rPr lang="fr-FR" b="1" dirty="0"/>
              <a:t> Combien de femmes employées avaient un père ouvrier ?</a:t>
            </a:r>
            <a:r>
              <a:rPr lang="fr-FR" dirty="0"/>
              <a:t>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594256" y="1599110"/>
          <a:ext cx="7955487" cy="4528143"/>
        </p:xfrm>
        <a:graphic>
          <a:graphicData uri="http://schemas.openxmlformats.org/drawingml/2006/table">
            <a:tbl>
              <a:tblPr/>
              <a:tblGrid>
                <a:gridCol w="4440550"/>
                <a:gridCol w="665251"/>
                <a:gridCol w="643076"/>
                <a:gridCol w="687426"/>
                <a:gridCol w="665251"/>
                <a:gridCol w="665251"/>
                <a:gridCol w="188682"/>
              </a:tblGrid>
              <a:tr h="32656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 dirty="0">
                          <a:effectLst/>
                          <a:latin typeface="Arial"/>
                        </a:rPr>
                        <a:t>Figure 1 – Catégorie socioprofessionnelle des personnes en 2014-2015 et de leurs parents </a:t>
                      </a: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81641" marR="81641" marT="40820" marB="40820">
                    <a:lnL>
                      <a:noFill/>
                    </a:lnL>
                  </a:tcPr>
                </a:tc>
              </a:tr>
              <a:tr h="326563">
                <a:tc>
                  <a:txBody>
                    <a:bodyPr/>
                    <a:lstStyle/>
                    <a:p>
                      <a:pPr algn="l" fontAlgn="b"/>
                      <a:endParaRPr lang="fr-FR" sz="900" b="1" i="0" u="none" strike="noStrike">
                        <a:effectLst/>
                        <a:latin typeface="Arial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en %</a:t>
                      </a: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81641" marR="81641" marT="40820" marB="40820">
                    <a:lnL>
                      <a:noFill/>
                    </a:lnL>
                  </a:tcPr>
                </a:tc>
              </a:tr>
              <a:tr h="32656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Femmes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Hommes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Ensemble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Mère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Père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81641" marR="81641" marT="40820" marB="408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656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Agriculteurs exploitants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0,9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2,5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1,7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5,5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7,8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81641" marR="81641" marT="40820" marB="408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656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Artisans et commerçants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3,7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8,4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6,0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5,9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11,1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81641" marR="81641" marT="40820" marB="408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656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Cadres, professions intellectuelles supérieures et chefs d'entreprise de 10 salariés ou plus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13,5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19,7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16,5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14,4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81641" marR="81641" marT="40820" marB="408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656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>
                          <a:effectLst/>
                          <a:latin typeface="Arial"/>
                        </a:rPr>
                        <a:t>Professions intermédiaires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24,7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24,2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24,5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10,6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14,5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81641" marR="81641" marT="40820" marB="408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656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Employés et ouvriers qualifiés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29,0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33,3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31,1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22,8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33,9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81641" marR="81641" marT="40820" marB="408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656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Employés et ouvriers non qualifiés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25,7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11,6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18,9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25,2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13,0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81641" marR="81641" marT="40820" marB="408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656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N'a jamais travaillé ou profession inconnue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2,5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0,3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1,5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26,1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5,3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81641" marR="81641" marT="40820" marB="408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2656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Ensemble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900" b="1" i="0" u="none" strike="noStrike"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8504" marR="8504" marT="85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81641" marR="81641" marT="40820" marB="4082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80640">
                <a:tc gridSpan="7"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effectLst/>
                          <a:latin typeface="Arial"/>
                        </a:rPr>
                        <a:t>Lecture : en 2014-2015, 19,7 % des hommes sont cadres, 25,2 % des personnes ont une mère qui était employée ou ouvrière non qualifiée à la fin de leurs études.</a:t>
                      </a: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32656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Champ : France métropolitaine, personnes de 30 à 59 ans.</a:t>
                      </a: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/>
                    </a:p>
                  </a:txBody>
                  <a:tcPr marL="81641" marR="81641" marT="40820" marB="40820">
                    <a:lnL>
                      <a:noFill/>
                    </a:lnL>
                    <a:lnT>
                      <a:noFill/>
                    </a:lnT>
                  </a:tcPr>
                </a:tc>
              </a:tr>
              <a:tr h="326563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1" u="none" strike="noStrike">
                          <a:effectLst/>
                          <a:latin typeface="Arial"/>
                        </a:rPr>
                        <a:t>Source : Insee, enquête FQP 2014-2015.</a:t>
                      </a: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900" b="0" i="0" u="none" strike="noStrike">
                        <a:effectLst/>
                        <a:latin typeface="Arial"/>
                      </a:endParaRPr>
                    </a:p>
                  </a:txBody>
                  <a:tcPr marL="8504" marR="8504" marT="85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 marL="81641" marR="81641" marT="40820" marB="40820">
                    <a:lnL>
                      <a:noFill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7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118</Words>
  <Application>Microsoft Office PowerPoint</Application>
  <PresentationFormat>Affichage à l'écran (4:3)</PresentationFormat>
  <Paragraphs>65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  Chapitre SOCIO 1.2- Comment rendre compte de la mobilité sociale ? </vt:lpstr>
      <vt:lpstr>   1. Selon l’enquête FQP, INSEE, en 2014/2015 quel était le pourcentage d’ « hommes employés et ouvriers non qualifiés » ? (Hommes âgés de de 30 à 59 ans) https://www.insee.fr/fr/statistiques/2897850    </vt:lpstr>
      <vt:lpstr>2. En 2014/2015, combien d’individus estiment avoir « à peu près » le même statut que leur père? </vt:lpstr>
      <vt:lpstr>  3. Concernant la mobilité sociale observée, quel est le pourcentage d’hommes qui connaissent une mobilité ascendante  ?   </vt:lpstr>
      <vt:lpstr>   4. Quel pourcentage d’individus qui connaissent une mobilité descendante se sentent déclassés par rapport à leur père ? (données 2014-2015) . </vt:lpstr>
      <vt:lpstr>5. Combien de femmes employées avaient un père ouvrier ?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Chapitre SOCIO 1.2- Comment rendre compte de la mobilité sociale ? </dc:title>
  <cp:lastModifiedBy>margot</cp:lastModifiedBy>
  <cp:revision>2</cp:revision>
  <dcterms:created xsi:type="dcterms:W3CDTF">2018-05-27T19:24:39Z</dcterms:created>
  <dcterms:modified xsi:type="dcterms:W3CDTF">2018-05-27T19:47:20Z</dcterms:modified>
</cp:coreProperties>
</file>