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6" r:id="rId4"/>
    <p:sldId id="267" r:id="rId5"/>
    <p:sldId id="268" r:id="rId6"/>
    <p:sldId id="261" r:id="rId7"/>
    <p:sldId id="262" r:id="rId8"/>
    <p:sldId id="264" r:id="rId9"/>
    <p:sldId id="269" r:id="rId10"/>
    <p:sldId id="270" r:id="rId11"/>
    <p:sldId id="257" r:id="rId12"/>
    <p:sldId id="258" r:id="rId13"/>
    <p:sldId id="259" r:id="rId14"/>
    <p:sldId id="260" r:id="rId15"/>
    <p:sldId id="263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9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9FF11-DABE-4374-8B7A-18A25E3AF696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BA1CF-05A5-4599-B183-6439B5E5CE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826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0877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10/11/2017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10/11/2017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10/11/2017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10/11/2017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10/11/2017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10/11/2017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10/11/2017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/>
          </a:bodyPr>
          <a:lstStyle/>
          <a:p>
            <a:r>
              <a:rPr lang="fr-FR" b="1" dirty="0"/>
              <a:t>Classes populaires, </a:t>
            </a:r>
            <a:r>
              <a:rPr lang="fr-FR" b="1" dirty="0" smtClean="0"/>
              <a:t>territoires périurbains, </a:t>
            </a:r>
            <a:br>
              <a:rPr lang="fr-FR" b="1" dirty="0" smtClean="0"/>
            </a:br>
            <a:r>
              <a:rPr lang="fr-FR" b="1" dirty="0" smtClean="0"/>
              <a:t>droitisation </a:t>
            </a:r>
            <a:r>
              <a:rPr lang="fr-FR" b="1" dirty="0"/>
              <a:t>et </a:t>
            </a:r>
            <a:r>
              <a:rPr lang="fr-FR" b="1" dirty="0" smtClean="0"/>
              <a:t>votes </a:t>
            </a:r>
            <a:r>
              <a:rPr lang="fr-FR" b="1" dirty="0"/>
              <a:t>FN.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633736"/>
          </a:xfrm>
        </p:spPr>
        <p:txBody>
          <a:bodyPr/>
          <a:lstStyle/>
          <a:p>
            <a:r>
              <a:rPr lang="fr-FR" dirty="0" smtClean="0"/>
              <a:t>Conférence à Besançon</a:t>
            </a:r>
          </a:p>
          <a:p>
            <a:r>
              <a:rPr lang="fr-FR" dirty="0" smtClean="0"/>
              <a:t>3 octobre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04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Qui sont ces périurbains des classes populaires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exploitation localisée des données du recensement,</a:t>
            </a:r>
          </a:p>
          <a:p>
            <a:r>
              <a:rPr lang="fr-FR" dirty="0" smtClean="0"/>
              <a:t>Une double définition des classes populaires pour étudier le positionnement et les appartenances sociales des ménages rencontrées.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6498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/>
          </a:bodyPr>
          <a:lstStyle/>
          <a:p>
            <a:r>
              <a:rPr lang="fr-FR" sz="2000" dirty="0" smtClean="0"/>
              <a:t>Évolutions de la composition de </a:t>
            </a:r>
            <a:r>
              <a:rPr lang="fr-FR" sz="2000" dirty="0"/>
              <a:t>la population </a:t>
            </a:r>
            <a:r>
              <a:rPr lang="fr-FR" sz="2000" dirty="0" smtClean="0"/>
              <a:t>active,</a:t>
            </a:r>
            <a:br>
              <a:rPr lang="fr-FR" sz="2000" dirty="0" smtClean="0"/>
            </a:br>
            <a:r>
              <a:rPr lang="fr-FR" sz="2000" dirty="0" smtClean="0"/>
              <a:t> dans </a:t>
            </a:r>
            <a:r>
              <a:rPr lang="fr-FR" sz="2000" dirty="0"/>
              <a:t>le canton de </a:t>
            </a:r>
            <a:r>
              <a:rPr lang="fr-FR" sz="2000" dirty="0" err="1"/>
              <a:t>Varieu</a:t>
            </a:r>
            <a:r>
              <a:rPr lang="fr-FR" sz="2000" dirty="0"/>
              <a:t> et en France, de 1982 à 2008.</a:t>
            </a:r>
            <a:br>
              <a:rPr lang="fr-FR" sz="2000" dirty="0"/>
            </a:br>
            <a:r>
              <a:rPr lang="fr-FR" sz="2000" dirty="0" smtClean="0"/>
              <a:t>Champ : actifs en emploi</a:t>
            </a:r>
            <a:endParaRPr lang="fr-FR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556792"/>
            <a:ext cx="885955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5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r>
              <a:rPr lang="fr-FR" sz="2000" dirty="0"/>
              <a:t>Répartition des actifs occupés par PCS et par </a:t>
            </a:r>
            <a:r>
              <a:rPr lang="fr-FR" sz="2000" dirty="0" smtClean="0"/>
              <a:t>sexe,</a:t>
            </a:r>
            <a:br>
              <a:rPr lang="fr-FR" sz="2000" dirty="0" smtClean="0"/>
            </a:br>
            <a:r>
              <a:rPr lang="fr-FR" sz="2000" dirty="0" smtClean="0"/>
              <a:t>dans </a:t>
            </a:r>
            <a:r>
              <a:rPr lang="fr-FR" sz="2000" dirty="0"/>
              <a:t>le canton de </a:t>
            </a:r>
            <a:r>
              <a:rPr lang="fr-FR" sz="2000" dirty="0" err="1"/>
              <a:t>Varieu</a:t>
            </a:r>
            <a:r>
              <a:rPr lang="fr-FR" sz="2000" dirty="0"/>
              <a:t> en 2008.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189778"/>
              </p:ext>
            </p:extLst>
          </p:nvPr>
        </p:nvGraphicFramePr>
        <p:xfrm>
          <a:off x="683568" y="1916831"/>
          <a:ext cx="7920880" cy="4032446"/>
        </p:xfrm>
        <a:graphic>
          <a:graphicData uri="http://schemas.openxmlformats.org/drawingml/2006/table">
            <a:tbl>
              <a:tblPr firstRow="1" firstCol="1" bandRow="1"/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8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586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PCS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Ensemble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Hommes</a:t>
                      </a:r>
                      <a:endParaRPr lang="fr-F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Femmes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Agriculteurs exploitants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0,7%</a:t>
                      </a:r>
                      <a:endParaRPr lang="fr-F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1,1%</a:t>
                      </a:r>
                      <a:endParaRPr lang="fr-F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0,3%</a:t>
                      </a:r>
                      <a:endParaRPr lang="fr-F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Artisans, commerçants, chefs entreprise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6,4%</a:t>
                      </a:r>
                      <a:endParaRPr lang="fr-F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8,4%</a:t>
                      </a:r>
                      <a:endParaRPr lang="fr-F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3,9%</a:t>
                      </a:r>
                      <a:endParaRPr lang="fr-F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Cadres, professions intellectuelles sup.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11,5%</a:t>
                      </a:r>
                      <a:endParaRPr lang="fr-F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14,1%</a:t>
                      </a:r>
                      <a:endParaRPr lang="fr-F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8,3%</a:t>
                      </a:r>
                      <a:endParaRPr lang="fr-F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Professions intermédiaires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25,9%</a:t>
                      </a:r>
                      <a:endParaRPr lang="fr-F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25,2%</a:t>
                      </a:r>
                      <a:endParaRPr lang="fr-F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26,9%</a:t>
                      </a:r>
                      <a:endParaRPr lang="fr-F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Employés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23,9%</a:t>
                      </a:r>
                      <a:endParaRPr lang="fr-F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7,6%</a:t>
                      </a:r>
                      <a:endParaRPr lang="fr-F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44,3%</a:t>
                      </a:r>
                      <a:endParaRPr lang="fr-F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Ouvriers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31,5%</a:t>
                      </a:r>
                      <a:endParaRPr lang="fr-F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43,7%</a:t>
                      </a:r>
                      <a:endParaRPr lang="fr-F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16,4%</a:t>
                      </a:r>
                      <a:endParaRPr lang="fr-F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58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100,0%</a:t>
                      </a:r>
                      <a:endParaRPr lang="fr-F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fr-F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fr-F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58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(n=9 180)</a:t>
                      </a:r>
                      <a:endParaRPr lang="fr-F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(n=5 081)</a:t>
                      </a:r>
                      <a:endParaRPr lang="fr-F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(n=4 078)</a:t>
                      </a:r>
                      <a:endParaRPr lang="fr-F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586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Source : Insee, RP 2008, exploitation complémentaire, champ : actifs en emploi.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9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rmAutofit/>
          </a:bodyPr>
          <a:lstStyle/>
          <a:p>
            <a:r>
              <a:rPr lang="fr-FR" sz="2000" dirty="0"/>
              <a:t>Part cumulée des ouvriers non qualifiés, des ouvriers </a:t>
            </a:r>
            <a:r>
              <a:rPr lang="fr-FR" sz="2000" dirty="0" smtClean="0"/>
              <a:t>qualifiés,</a:t>
            </a:r>
            <a:br>
              <a:rPr lang="fr-FR" sz="2000" dirty="0" smtClean="0"/>
            </a:br>
            <a:r>
              <a:rPr lang="fr-FR" sz="2000" dirty="0" smtClean="0"/>
              <a:t>des </a:t>
            </a:r>
            <a:r>
              <a:rPr lang="fr-FR" sz="2000" dirty="0"/>
              <a:t>contremaîtres et des </a:t>
            </a:r>
            <a:r>
              <a:rPr lang="fr-FR" sz="2000" dirty="0" smtClean="0"/>
              <a:t>techniciens,</a:t>
            </a:r>
            <a:br>
              <a:rPr lang="fr-FR" sz="2000" dirty="0" smtClean="0"/>
            </a:br>
            <a:r>
              <a:rPr lang="fr-FR" sz="2000" dirty="0" smtClean="0"/>
              <a:t>chez </a:t>
            </a:r>
            <a:r>
              <a:rPr lang="fr-FR" sz="2000" dirty="0"/>
              <a:t>les hommes actif en emploi, canton de </a:t>
            </a:r>
            <a:r>
              <a:rPr lang="fr-FR" sz="2000" dirty="0" err="1"/>
              <a:t>Varieu</a:t>
            </a:r>
            <a:r>
              <a:rPr lang="fr-FR" sz="2000" dirty="0"/>
              <a:t>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95549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6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364935" cy="442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3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Times New Roman"/>
              </a:rPr>
              <a:t>Répartition par type de lieu de résidence et statut d'occupation des </a:t>
            </a:r>
            <a:r>
              <a:rPr lang="fr-FR" sz="2000" dirty="0" smtClean="0">
                <a:solidFill>
                  <a:srgbClr val="000000"/>
                </a:solidFill>
                <a:latin typeface="Times New Roman"/>
              </a:rPr>
              <a:t>ménages</a:t>
            </a:r>
            <a:endParaRPr lang="fr-FR" sz="20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167408"/>
              </p:ext>
            </p:extLst>
          </p:nvPr>
        </p:nvGraphicFramePr>
        <p:xfrm>
          <a:off x="323528" y="1628803"/>
          <a:ext cx="8496944" cy="4218286"/>
        </p:xfrm>
        <a:graphic>
          <a:graphicData uri="http://schemas.openxmlformats.org/drawingml/2006/table">
            <a:tbl>
              <a:tblPr/>
              <a:tblGrid>
                <a:gridCol w="3648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5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4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0100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475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Ensemble des ménages dont la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Ménages dont la personne de référence est 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98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personne de référence est active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cadre ou prof. int. sup.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ouvrier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26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Pôles urbains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10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Part des propriétaires parmi les ménages urbains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10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Part des locataires HLM parmi les ménages urbains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70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Couronnes périurbaines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10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Part des propriétaires parmi les ménages périurbains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986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Part des locataires HLM parmi les ménages périurbains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83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Espaces ruraux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10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Part des propriétaires parmi les ménages ruraux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10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Part des locataires HLM parmi les ménages ruraux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1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Tous types d'espaces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867"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Source : Insee, RP 2010 (exploitation complémentaire), champ : résidences principales. Calcul de l’auteure à partir du ZAU 2010.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7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fr-FR" dirty="0" smtClean="0"/>
              <a:t>Enquête de longue durée, menée entre 2003 et 2012, menée par entretiens ethnographiques principalement.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→ données situées, qui concernent</a:t>
            </a:r>
          </a:p>
          <a:p>
            <a:pPr marL="0" indent="0">
              <a:buNone/>
            </a:pPr>
            <a:r>
              <a:rPr lang="fr-FR" sz="2400" dirty="0" smtClean="0"/>
              <a:t>certaines fractions populaires,</a:t>
            </a:r>
          </a:p>
          <a:p>
            <a:pPr marL="0" indent="0">
              <a:buNone/>
            </a:pPr>
            <a:r>
              <a:rPr lang="fr-FR" sz="2400" dirty="0" smtClean="0"/>
              <a:t>dans un type de territoires donné,</a:t>
            </a:r>
          </a:p>
          <a:p>
            <a:pPr marL="0" indent="0">
              <a:buNone/>
            </a:pPr>
            <a:r>
              <a:rPr lang="fr-FR" sz="2400" dirty="0" smtClean="0"/>
              <a:t>mais questionnements plus généraux</a:t>
            </a:r>
          </a:p>
          <a:p>
            <a:pPr marL="0" indent="0">
              <a:buNone/>
            </a:pPr>
            <a:r>
              <a:rPr lang="fr-FR" sz="2400" dirty="0" smtClean="0"/>
              <a:t>au croisement de la sociologie des</a:t>
            </a:r>
          </a:p>
          <a:p>
            <a:pPr marL="0" indent="0">
              <a:buNone/>
            </a:pPr>
            <a:r>
              <a:rPr lang="fr-FR" sz="2400" dirty="0" smtClean="0"/>
              <a:t>classes populaires et de la sociologie</a:t>
            </a:r>
          </a:p>
          <a:p>
            <a:pPr marL="0" indent="0">
              <a:buNone/>
            </a:pPr>
            <a:r>
              <a:rPr lang="fr-FR" sz="2400" dirty="0" smtClean="0"/>
              <a:t>politique/ sociologie électorale.</a:t>
            </a:r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2268538"/>
            <a:ext cx="25717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18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l’intervention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Retour sur quelques représentations médiatiques</a:t>
            </a:r>
          </a:p>
          <a:p>
            <a:r>
              <a:rPr lang="fr-FR" dirty="0" smtClean="0"/>
              <a:t>Périurbain, vous avez dit populaire?</a:t>
            </a:r>
          </a:p>
          <a:p>
            <a:r>
              <a:rPr lang="fr-FR" dirty="0" smtClean="0"/>
              <a:t>Des fractions populaires établies en quête de respectabilité</a:t>
            </a:r>
          </a:p>
          <a:p>
            <a:r>
              <a:rPr lang="fr-FR" dirty="0" smtClean="0"/>
              <a:t>L’importance de la socialisation professionnelle en matière de politisation</a:t>
            </a:r>
          </a:p>
          <a:p>
            <a:r>
              <a:rPr lang="fr-FR" dirty="0" smtClean="0"/>
              <a:t>Droitisation et radicalisation politique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9610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Représentation médiatique des ménages « modestes » du périurbain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993307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En 2012, </a:t>
            </a:r>
            <a:r>
              <a:rPr lang="fr-FR" i="1" dirty="0"/>
              <a:t>Le Monde</a:t>
            </a:r>
            <a:r>
              <a:rPr lang="fr-FR" dirty="0"/>
              <a:t> reprend </a:t>
            </a:r>
            <a:r>
              <a:rPr lang="fr-FR" dirty="0" smtClean="0"/>
              <a:t>les </a:t>
            </a:r>
            <a:r>
              <a:rPr lang="fr-FR" dirty="0"/>
              <a:t>résultats d’enquêtes de </a:t>
            </a:r>
            <a:r>
              <a:rPr lang="fr-FR" dirty="0" err="1"/>
              <a:t>l’Ifop</a:t>
            </a:r>
            <a:r>
              <a:rPr lang="fr-FR" dirty="0"/>
              <a:t> qui montreraient que Marine Le Pen enregistre ses meilleurs scores </a:t>
            </a:r>
            <a:r>
              <a:rPr lang="fr-FR" dirty="0" smtClean="0"/>
              <a:t>entre </a:t>
            </a:r>
            <a:r>
              <a:rPr lang="fr-FR" dirty="0"/>
              <a:t>30 et 50 km </a:t>
            </a:r>
            <a:r>
              <a:rPr lang="fr-FR" dirty="0" smtClean="0"/>
              <a:t>à distance des </a:t>
            </a:r>
            <a:r>
              <a:rPr lang="fr-FR" dirty="0"/>
              <a:t>agglomérations de plus de 200 000 habitants. Le 29 février 2012, il </a:t>
            </a:r>
            <a:r>
              <a:rPr lang="fr-FR" dirty="0" smtClean="0"/>
              <a:t>y consacre </a:t>
            </a:r>
            <a:r>
              <a:rPr lang="fr-FR" dirty="0"/>
              <a:t>sa </a:t>
            </a:r>
            <a:r>
              <a:rPr lang="fr-FR" dirty="0" smtClean="0"/>
              <a:t>une: </a:t>
            </a:r>
            <a:r>
              <a:rPr lang="fr-FR" dirty="0"/>
              <a:t>« Dans la France péri-urbaine, le "</a:t>
            </a:r>
            <a:r>
              <a:rPr lang="fr-FR" dirty="0" err="1"/>
              <a:t>survote</a:t>
            </a:r>
            <a:r>
              <a:rPr lang="fr-FR" dirty="0"/>
              <a:t>" pour le Front national exprime une colère sourde </a:t>
            </a:r>
            <a:r>
              <a:rPr lang="fr-FR" dirty="0" smtClean="0"/>
              <a:t>».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993307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En 2017, moindre intérêt des médias, mais </a:t>
            </a:r>
            <a:r>
              <a:rPr lang="fr-FR" dirty="0" smtClean="0"/>
              <a:t>on note tout de même un nouvel article </a:t>
            </a:r>
            <a:r>
              <a:rPr lang="fr-FR" dirty="0"/>
              <a:t>dans </a:t>
            </a:r>
            <a:r>
              <a:rPr lang="fr-FR" i="1" dirty="0"/>
              <a:t>Le Monde</a:t>
            </a:r>
            <a:r>
              <a:rPr lang="fr-FR" dirty="0"/>
              <a:t>, </a:t>
            </a:r>
            <a:r>
              <a:rPr lang="fr-FR" dirty="0" smtClean="0"/>
              <a:t>paru le </a:t>
            </a:r>
            <a:r>
              <a:rPr lang="fr-FR" dirty="0"/>
              <a:t>2 </a:t>
            </a:r>
            <a:r>
              <a:rPr lang="fr-FR" dirty="0" smtClean="0"/>
              <a:t>mai et introduit ainsi</a:t>
            </a:r>
            <a:r>
              <a:rPr lang="fr-FR" dirty="0"/>
              <a:t> : </a:t>
            </a:r>
            <a:r>
              <a:rPr lang="fr-FR" dirty="0" smtClean="0"/>
              <a:t>« Dans </a:t>
            </a:r>
            <a:r>
              <a:rPr lang="fr-FR" dirty="0"/>
              <a:t>les banlieues pavillonnaires, où de plus en plus de familles issues de l’immigration accèdent à la propriété, le FN ne cesse de progresser</a:t>
            </a:r>
            <a:r>
              <a:rPr lang="fr-FR" dirty="0" smtClean="0"/>
              <a:t>.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205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01782" y="1789249"/>
            <a:ext cx="8285018" cy="4752528"/>
          </a:xfrm>
        </p:spPr>
        <p:txBody>
          <a:bodyPr>
            <a:noAutofit/>
          </a:bodyPr>
          <a:lstStyle/>
          <a:p>
            <a:r>
              <a:rPr lang="fr-FR" sz="2000" dirty="0" smtClean="0"/>
              <a:t>Un auteur convoqué à l’appui de ces discours:</a:t>
            </a:r>
            <a:r>
              <a:rPr lang="fr-FR" sz="2000" baseline="30000" dirty="0"/>
              <a:t> </a:t>
            </a:r>
            <a:endParaRPr lang="fr-FR" sz="2000" baseline="30000" dirty="0"/>
          </a:p>
          <a:p>
            <a:pPr marL="0" indent="0">
              <a:buNone/>
            </a:pPr>
            <a:r>
              <a:rPr lang="fr-FR" sz="2000" baseline="30000" dirty="0" smtClean="0"/>
              <a:t>Christophe </a:t>
            </a:r>
            <a:r>
              <a:rPr lang="fr-FR" sz="2000" baseline="30000" dirty="0" err="1" smtClean="0"/>
              <a:t>Guilluy</a:t>
            </a:r>
            <a:r>
              <a:rPr lang="fr-FR" sz="2000" baseline="30000" dirty="0" smtClean="0"/>
              <a:t> :</a:t>
            </a:r>
            <a:r>
              <a:rPr lang="fr-FR" sz="2000" dirty="0" smtClean="0"/>
              <a:t> </a:t>
            </a:r>
            <a:r>
              <a:rPr lang="fr-FR" sz="2000" i="1" baseline="30000" dirty="0" smtClean="0"/>
              <a:t>Fractures françaises</a:t>
            </a:r>
            <a:r>
              <a:rPr lang="fr-FR" sz="2000" baseline="30000" dirty="0"/>
              <a:t>, Paris, </a:t>
            </a:r>
            <a:r>
              <a:rPr lang="fr-FR" sz="2000" baseline="30000" dirty="0" err="1"/>
              <a:t>Bourin</a:t>
            </a:r>
            <a:r>
              <a:rPr lang="fr-FR" sz="2000" baseline="30000" dirty="0"/>
              <a:t> </a:t>
            </a:r>
            <a:r>
              <a:rPr lang="fr-FR" sz="2000" baseline="30000" dirty="0" smtClean="0"/>
              <a:t>Éditeur, 2010</a:t>
            </a:r>
            <a:r>
              <a:rPr lang="fr-FR" sz="2000" dirty="0" smtClean="0"/>
              <a:t> </a:t>
            </a:r>
            <a:r>
              <a:rPr lang="fr-FR" sz="2000" baseline="30000" dirty="0" smtClean="0"/>
              <a:t> </a:t>
            </a:r>
            <a:r>
              <a:rPr lang="fr-FR" sz="2000" baseline="30000" dirty="0"/>
              <a:t>et </a:t>
            </a:r>
            <a:r>
              <a:rPr lang="fr-FR" sz="2000" i="1" baseline="30000" dirty="0" smtClean="0"/>
              <a:t>La </a:t>
            </a:r>
            <a:r>
              <a:rPr lang="fr-FR" sz="2000" i="1" baseline="30000" dirty="0"/>
              <a:t>France périphérique. Comment on a sacrifié les </a:t>
            </a:r>
            <a:r>
              <a:rPr lang="fr-FR" sz="2000" i="1" baseline="30000" dirty="0" smtClean="0"/>
              <a:t>classes </a:t>
            </a:r>
            <a:r>
              <a:rPr lang="fr-FR" sz="2000" i="1" baseline="30000" dirty="0"/>
              <a:t>populaires</a:t>
            </a:r>
            <a:r>
              <a:rPr lang="fr-FR" sz="2000" baseline="30000" dirty="0" smtClean="0"/>
              <a:t>, Paris</a:t>
            </a:r>
            <a:r>
              <a:rPr lang="fr-FR" sz="2000" baseline="30000" dirty="0"/>
              <a:t>, </a:t>
            </a:r>
            <a:r>
              <a:rPr lang="fr-FR" sz="2000" baseline="30000" dirty="0" smtClean="0"/>
              <a:t>Flammarion, 2014.</a:t>
            </a:r>
            <a:endParaRPr lang="fr-FR" sz="2000" dirty="0" smtClean="0"/>
          </a:p>
          <a:p>
            <a:r>
              <a:rPr lang="fr-FR" sz="1800" dirty="0" smtClean="0"/>
              <a:t>Pour une critique de géographes: </a:t>
            </a:r>
            <a:r>
              <a:rPr lang="fr-FR" sz="2000" dirty="0" err="1" smtClean="0"/>
              <a:t>Gintrac</a:t>
            </a:r>
            <a:r>
              <a:rPr lang="fr-FR" sz="2000" dirty="0" smtClean="0"/>
              <a:t> </a:t>
            </a:r>
            <a:r>
              <a:rPr lang="fr-FR" sz="2000" dirty="0"/>
              <a:t>Cécile et </a:t>
            </a:r>
            <a:r>
              <a:rPr lang="fr-FR" sz="2000" dirty="0" err="1"/>
              <a:t>Mekdjian</a:t>
            </a:r>
            <a:r>
              <a:rPr lang="fr-FR" sz="2000" dirty="0"/>
              <a:t> Sarah, 2014, « Le peuple et la « France périphérique » : la géographie au service d'une version culturaliste et essentialisée des classes populaires », </a:t>
            </a:r>
            <a:r>
              <a:rPr lang="fr-FR" sz="2000" i="1" dirty="0"/>
              <a:t>Espaces et sociétés</a:t>
            </a:r>
            <a:r>
              <a:rPr lang="fr-FR" sz="2000" dirty="0"/>
              <a:t>, n°156-157, p. 233-239</a:t>
            </a:r>
            <a:r>
              <a:rPr lang="fr-FR" sz="2000" dirty="0" smtClean="0"/>
              <a:t>.</a:t>
            </a:r>
          </a:p>
          <a:p>
            <a:r>
              <a:rPr lang="fr-FR" sz="2000" dirty="0" smtClean="0"/>
              <a:t>Voir </a:t>
            </a:r>
            <a:r>
              <a:rPr lang="fr-FR" sz="2000" dirty="0"/>
              <a:t>également </a:t>
            </a:r>
            <a:r>
              <a:rPr lang="fr-FR" sz="2000" dirty="0" smtClean="0"/>
              <a:t>Le périurbain, France du repli ? par </a:t>
            </a:r>
            <a:r>
              <a:rPr lang="fr-FR" sz="2000" dirty="0"/>
              <a:t>Éric </a:t>
            </a:r>
            <a:r>
              <a:rPr lang="fr-FR" sz="2000" dirty="0" smtClean="0"/>
              <a:t>Charmes, Lydie Launay et </a:t>
            </a:r>
            <a:r>
              <a:rPr lang="fr-FR" sz="2000" dirty="0"/>
              <a:t>Stéphanie Vermeersch , le 28 mai </a:t>
            </a:r>
            <a:r>
              <a:rPr lang="fr-FR" sz="2000" dirty="0" smtClean="0"/>
              <a:t>2013, www.laviedesidées.fr</a:t>
            </a:r>
            <a:endParaRPr lang="fr-FR" sz="2000" dirty="0"/>
          </a:p>
          <a:p>
            <a:r>
              <a:rPr lang="fr-FR" sz="2000" dirty="0" smtClean="0"/>
              <a:t>Voir aussi le travail de la sociologue Anne Lambert </a:t>
            </a: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« Tous propriétaires! </a:t>
            </a:r>
            <a:r>
              <a:rPr lang="fr-FR" sz="2000" dirty="0"/>
              <a:t>» </a:t>
            </a:r>
            <a:r>
              <a:rPr lang="fr-FR" sz="2000" dirty="0" smtClean="0"/>
              <a:t>L’envers </a:t>
            </a:r>
            <a:r>
              <a:rPr lang="fr-FR" sz="2000" dirty="0"/>
              <a:t>du décor pavillonnaire, </a:t>
            </a:r>
            <a:r>
              <a:rPr lang="fr-FR" sz="2000" dirty="0" smtClean="0"/>
              <a:t>Paris, Seuil/Liber</a:t>
            </a:r>
            <a:r>
              <a:rPr lang="fr-FR" sz="2000" dirty="0"/>
              <a:t>, </a:t>
            </a:r>
            <a:r>
              <a:rPr lang="fr-FR" sz="2000" dirty="0" smtClean="0"/>
              <a:t>2015</a:t>
            </a:r>
            <a:r>
              <a:rPr lang="fr-FR" sz="2000" dirty="0" smtClean="0"/>
              <a:t>.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Représentation médiatique des ménages « modestes » du périurbain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6777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Qu’est-ce que le périurbain?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fr-FR" dirty="0" smtClean="0"/>
              <a:t>Une catégorie de l’Insee: Les communes formant </a:t>
            </a:r>
            <a:r>
              <a:rPr lang="fr-FR" dirty="0"/>
              <a:t>les couronnes des agglomérations, </a:t>
            </a:r>
            <a:r>
              <a:rPr lang="fr-FR" dirty="0" smtClean="0"/>
              <a:t>dont </a:t>
            </a:r>
            <a:r>
              <a:rPr lang="fr-FR" dirty="0"/>
              <a:t>les habitants travaillent pour 40 % d’entre eux dans les aires urbaines</a:t>
            </a:r>
            <a:r>
              <a:rPr lang="fr-FR" dirty="0" smtClean="0"/>
              <a:t>.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1824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812297"/>
              </p:ext>
            </p:extLst>
          </p:nvPr>
        </p:nvGraphicFramePr>
        <p:xfrm>
          <a:off x="755576" y="476675"/>
          <a:ext cx="7848870" cy="5210141"/>
        </p:xfrm>
        <a:graphic>
          <a:graphicData uri="http://schemas.openxmlformats.org/drawingml/2006/table">
            <a:tbl>
              <a:tblPr firstRow="1" firstCol="1" bandRow="1"/>
              <a:tblGrid>
                <a:gridCol w="1080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8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58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Code</a:t>
                      </a:r>
                      <a:endParaRPr lang="fr-FR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Intitulé</a:t>
                      </a:r>
                      <a:endParaRPr lang="fr-FR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Définition</a:t>
                      </a:r>
                      <a:endParaRPr lang="fr-FR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</a:t>
                      </a:r>
                      <a:endParaRPr lang="fr-FR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Grands pôles urbains (plus de 10 000 emplois)</a:t>
                      </a:r>
                      <a:endParaRPr lang="fr-FR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Unités urbaines comptant au moins 10 000 emplois</a:t>
                      </a:r>
                      <a:endParaRPr lang="fr-FR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112</a:t>
                      </a:r>
                      <a:endParaRPr lang="fr-FR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Couronnes des grands pôles urbains</a:t>
                      </a:r>
                      <a:endParaRPr lang="fr-FR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Ensemble des communes dont au moins 40 % des actifs occupés résidents travaillent hors de leur commune de résidence, dans un grand pôle ou dans des communes de sa couronne</a:t>
                      </a:r>
                      <a:endParaRPr lang="fr-FR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5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fr-FR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Communes </a:t>
                      </a:r>
                      <a:r>
                        <a:rPr lang="fr-FR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multipolarisées</a:t>
                      </a:r>
                      <a:r>
                        <a:rPr lang="fr-FR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des grandes aires urbaines</a:t>
                      </a:r>
                      <a:endParaRPr lang="fr-FR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Communes situées hors des grandes aires urbaines dont au moins 40 % des actifs occupés résidents travaillent dans plusieurs grandes aires urbaines, sans atteindre ce seuil avec une seule d'entre elles, et qui forment avec elles un espace d'un seul tenant.</a:t>
                      </a:r>
                      <a:endParaRPr lang="fr-FR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211</a:t>
                      </a:r>
                      <a:endParaRPr lang="fr-FR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Moyens pôles (5 000 à 10 000 emplois)</a:t>
                      </a:r>
                      <a:endParaRPr lang="fr-FR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Unités urbaines comptant de 5 000 à moins de 10 000 emplois</a:t>
                      </a:r>
                      <a:endParaRPr lang="fr-FR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6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212</a:t>
                      </a:r>
                      <a:endParaRPr lang="fr-FR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Couronnes des moyens pôles</a:t>
                      </a:r>
                      <a:endParaRPr lang="fr-FR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Ensemble des communes dont au moins 40 % des actifs occupés résidents travaillent hors de leur commune de résidence, dans un pôle moyen ou dans des communes de sa couronne</a:t>
                      </a:r>
                      <a:endParaRPr lang="fr-FR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221</a:t>
                      </a:r>
                      <a:endParaRPr lang="fr-FR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Petits pôles (moins de 5 000 emplois)</a:t>
                      </a:r>
                      <a:endParaRPr lang="fr-FR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Unités urbaines comptant de 1 500 à moins de 5 000 emplois</a:t>
                      </a:r>
                      <a:endParaRPr lang="fr-FR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3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222</a:t>
                      </a:r>
                      <a:endParaRPr lang="fr-FR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Couronnes des petits pôles</a:t>
                      </a:r>
                      <a:endParaRPr lang="fr-FR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Ensemble des communes dont au moins 40 % des actifs occupés résidents travaillent hors de leur commune de résidence, dans un petit pôle ou dans des communes de sa couronne</a:t>
                      </a:r>
                      <a:endParaRPr lang="fr-FR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2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fr-FR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Autres communes multipolarisées</a:t>
                      </a:r>
                      <a:endParaRPr lang="fr-FR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Communes situées hors de l'espace des grandes aires urbaines (111+112+120) et hors des petites (221+222) ou moyennes aires (211+212), dont au moins 40 % des actifs occupés résidents travaillent dans plusieurs aires sans atteindre ce seuil avec une seule d'entre elles, et qui forment avec elles un ensemble d'un seul tenant.</a:t>
                      </a:r>
                      <a:endParaRPr lang="fr-FR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fr-FR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Communes isolées hors influence des pôles</a:t>
                      </a:r>
                      <a:endParaRPr lang="fr-FR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Ensemble des communes situées hors de l'espace des grandes aires urbaines et hors de l'espace des autres aires</a:t>
                      </a:r>
                      <a:endParaRPr lang="fr-FR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55576" y="5661248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Avec des regroupements :</a:t>
            </a:r>
          </a:p>
          <a:p>
            <a:r>
              <a:rPr lang="fr-FR" sz="1400" dirty="0"/>
              <a:t>111 + 112 : grandes aires urbaines ; et 112 + 120 : espace périurbain de ces grandes aires</a:t>
            </a:r>
          </a:p>
          <a:p>
            <a:r>
              <a:rPr lang="fr-FR" sz="1400" dirty="0"/>
              <a:t>211 + 212 : moyennes aires </a:t>
            </a:r>
          </a:p>
          <a:p>
            <a:r>
              <a:rPr lang="fr-FR" sz="1400" dirty="0"/>
              <a:t>221 + 222 : petites </a:t>
            </a:r>
            <a:r>
              <a:rPr lang="fr-FR" sz="1400" dirty="0" smtClean="0"/>
              <a:t>aires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7331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fr-FR" sz="2400" dirty="0" err="1"/>
              <a:t>Brutel</a:t>
            </a:r>
            <a:r>
              <a:rPr lang="fr-FR" sz="2400" dirty="0"/>
              <a:t>, C. ; Levy D. 2011. « Le nouveau zonage en aires urbaines de 2010. 95 % de la population vit sous l’influence des villes », </a:t>
            </a:r>
            <a:r>
              <a:rPr lang="fr-FR" sz="2400" i="1" dirty="0"/>
              <a:t>Insee première</a:t>
            </a:r>
            <a:r>
              <a:rPr lang="fr-FR" sz="2400" dirty="0"/>
              <a:t> n°1374.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fr-FR" dirty="0"/>
              <a:t>60 % de la population de France métropolitaine réside au sein des grands pôles </a:t>
            </a:r>
            <a:r>
              <a:rPr lang="fr-FR" dirty="0" smtClean="0"/>
              <a:t>urbains,</a:t>
            </a:r>
          </a:p>
          <a:p>
            <a:r>
              <a:rPr lang="fr-FR" dirty="0" smtClean="0"/>
              <a:t>85</a:t>
            </a:r>
            <a:r>
              <a:rPr lang="fr-FR" dirty="0"/>
              <a:t> % dans les aires </a:t>
            </a:r>
            <a:r>
              <a:rPr lang="fr-FR" dirty="0" smtClean="0"/>
              <a:t>urbaines,</a:t>
            </a:r>
          </a:p>
          <a:p>
            <a:r>
              <a:rPr lang="fr-FR" dirty="0" smtClean="0"/>
              <a:t>10</a:t>
            </a:r>
            <a:r>
              <a:rPr lang="fr-FR" dirty="0"/>
              <a:t> % dans les communes </a:t>
            </a:r>
            <a:r>
              <a:rPr lang="fr-FR" dirty="0" err="1"/>
              <a:t>multipolarisées</a:t>
            </a:r>
            <a:r>
              <a:rPr lang="fr-FR" dirty="0"/>
              <a:t> (</a:t>
            </a:r>
            <a:r>
              <a:rPr lang="fr-FR" dirty="0" smtClean="0"/>
              <a:t>300)</a:t>
            </a:r>
          </a:p>
          <a:p>
            <a:r>
              <a:rPr lang="fr-FR" dirty="0" smtClean="0"/>
              <a:t>et </a:t>
            </a:r>
            <a:r>
              <a:rPr lang="fr-FR" dirty="0"/>
              <a:t>5 % dans les communes isolées (400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40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-23813"/>
            <a:ext cx="6877050" cy="690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18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727</Words>
  <Application>Microsoft Office PowerPoint</Application>
  <PresentationFormat>Affichage à l'écran (4:3)</PresentationFormat>
  <Paragraphs>161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Thème Office</vt:lpstr>
      <vt:lpstr>Classes populaires, territoires périurbains,  droitisation et votes FN.</vt:lpstr>
      <vt:lpstr>Présentation PowerPoint</vt:lpstr>
      <vt:lpstr>Plan de l’intervention</vt:lpstr>
      <vt:lpstr>Représentation médiatique des ménages « modestes » du périurbain</vt:lpstr>
      <vt:lpstr>Représentation médiatique des ménages « modestes » du périurbain</vt:lpstr>
      <vt:lpstr> Qu’est-ce que le périurbain? </vt:lpstr>
      <vt:lpstr>Présentation PowerPoint</vt:lpstr>
      <vt:lpstr>Brutel, C. ; Levy D. 2011. « Le nouveau zonage en aires urbaines de 2010. 95 % de la population vit sous l’influence des villes », Insee première n°1374.</vt:lpstr>
      <vt:lpstr>Présentation PowerPoint</vt:lpstr>
      <vt:lpstr>Qui sont ces périurbains des classes populaires ?</vt:lpstr>
      <vt:lpstr>Évolutions de la composition de la population active,  dans le canton de Varieu et en France, de 1982 à 2008. Champ : actifs en emploi</vt:lpstr>
      <vt:lpstr>Répartition des actifs occupés par PCS et par sexe, dans le canton de Varieu en 2008.</vt:lpstr>
      <vt:lpstr>Part cumulée des ouvriers non qualifiés, des ouvriers qualifiés, des contremaîtres et des techniciens, chez les hommes actif en emploi, canton de Varieu.</vt:lpstr>
      <vt:lpstr>Présentation PowerPoint</vt:lpstr>
      <vt:lpstr>Répartition par type de lieu de résidence et statut d'occupation des ménages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Classes populaires en recomposition dans le périurbain : des données statistiques localisées à l'enquête ethnographique</dc:title>
  <dc:creator>VG</dc:creator>
  <cp:lastModifiedBy>VG</cp:lastModifiedBy>
  <cp:revision>17</cp:revision>
  <dcterms:created xsi:type="dcterms:W3CDTF">2014-03-30T18:36:55Z</dcterms:created>
  <dcterms:modified xsi:type="dcterms:W3CDTF">2017-11-10T17:28:48Z</dcterms:modified>
</cp:coreProperties>
</file>